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91" r:id="rId2"/>
    <p:sldId id="492" r:id="rId3"/>
    <p:sldId id="493" r:id="rId4"/>
    <p:sldId id="494" r:id="rId5"/>
    <p:sldId id="495" r:id="rId6"/>
    <p:sldId id="496" r:id="rId7"/>
    <p:sldId id="497" r:id="rId8"/>
    <p:sldId id="498" r:id="rId9"/>
    <p:sldId id="499" r:id="rId10"/>
    <p:sldId id="500" r:id="rId11"/>
    <p:sldId id="501" r:id="rId12"/>
    <p:sldId id="502" r:id="rId13"/>
    <p:sldId id="503" r:id="rId14"/>
    <p:sldId id="504" r:id="rId15"/>
    <p:sldId id="505" r:id="rId1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D8E"/>
    <a:srgbClr val="C2C3F4"/>
    <a:srgbClr val="8589DB"/>
    <a:srgbClr val="0F1B55"/>
    <a:srgbClr val="162678"/>
    <a:srgbClr val="1D339F"/>
    <a:srgbClr val="17287F"/>
    <a:srgbClr val="2540C9"/>
    <a:srgbClr val="CF6CFC"/>
    <a:srgbClr val="B74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7" autoAdjust="0"/>
    <p:restoredTop sz="95946" autoAdjust="0"/>
  </p:normalViewPr>
  <p:slideViewPr>
    <p:cSldViewPr>
      <p:cViewPr>
        <p:scale>
          <a:sx n="108" d="100"/>
          <a:sy n="108" d="100"/>
        </p:scale>
        <p:origin x="-72" y="138"/>
      </p:cViewPr>
      <p:guideLst>
        <p:guide orient="horz" pos="8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76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49F0C-E68E-4023-B7EF-E697FC057F3A}" type="datetimeFigureOut">
              <a:rPr lang="ko-KR" altLang="en-US" smtClean="0"/>
              <a:t>2017-06-05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F7A04-C36F-4718-9389-78BF94D73E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921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35FA7-E39A-44FA-AE0A-42E84224C42A}" type="datetimeFigureOut">
              <a:rPr lang="ko-KR" altLang="en-US" smtClean="0"/>
              <a:t>2017-06-05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8B33C-4C9D-4B0D-B74D-D8DE080C4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084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703" y="-341711"/>
            <a:ext cx="7772400" cy="336216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1684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703" y="-341711"/>
            <a:ext cx="7772400" cy="336216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23" name="TextBox 22"/>
          <p:cNvSpPr txBox="1"/>
          <p:nvPr userDrawn="1"/>
        </p:nvSpPr>
        <p:spPr>
          <a:xfrm rot="16200000">
            <a:off x="-89192" y="4314203"/>
            <a:ext cx="369332" cy="5492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ctr" defTabSz="2438522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62A799-A18B-4443-9CC0-7C6E299036C7}" type="slidenum">
              <a:rPr lang="en-US" altLang="ko-KR" sz="1200" b="1" spc="-300" smtClean="0">
                <a:solidFill>
                  <a:srgbClr val="8589DB"/>
                </a:solidFill>
                <a:latin typeface="+mj-lt"/>
              </a:rPr>
              <a:pPr marL="0" marR="0" indent="0" algn="ctr" defTabSz="2438522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altLang="ko-KR" sz="1200" b="1" spc="-300" dirty="0" smtClean="0">
                <a:solidFill>
                  <a:srgbClr val="8589DB"/>
                </a:solidFill>
                <a:latin typeface="+mj-lt"/>
              </a:rPr>
              <a:t> </a:t>
            </a:r>
            <a:endParaRPr lang="en-US" altLang="ko-KR" sz="1200" b="0" spc="-300" dirty="0" smtClean="0">
              <a:ln>
                <a:noFill/>
              </a:ln>
              <a:solidFill>
                <a:srgbClr val="8589DB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 rot="16200000">
            <a:off x="-47158" y="4552945"/>
            <a:ext cx="369332" cy="4589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ctr" defTabSz="2438522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spc="-300" dirty="0" smtClean="0">
                <a:ln>
                  <a:noFill/>
                </a:ln>
                <a:solidFill>
                  <a:srgbClr val="162678"/>
                </a:solidFill>
                <a:latin typeface="+mj-lt"/>
              </a:rPr>
              <a:t>15</a:t>
            </a:r>
            <a:endParaRPr lang="en-US" altLang="ko-KR" sz="1200" b="1" spc="-300" dirty="0" smtClean="0">
              <a:ln>
                <a:noFill/>
              </a:ln>
              <a:solidFill>
                <a:srgbClr val="162678"/>
              </a:solidFill>
              <a:latin typeface="+mj-lt"/>
            </a:endParaRPr>
          </a:p>
        </p:txBody>
      </p:sp>
      <p:cxnSp>
        <p:nvCxnSpPr>
          <p:cNvPr id="25" name="직선 연결선 24"/>
          <p:cNvCxnSpPr/>
          <p:nvPr userDrawn="1"/>
        </p:nvCxnSpPr>
        <p:spPr>
          <a:xfrm flipH="1">
            <a:off x="-49208" y="4630305"/>
            <a:ext cx="284853" cy="144016"/>
          </a:xfrm>
          <a:prstGeom prst="line">
            <a:avLst/>
          </a:prstGeom>
          <a:ln w="12700">
            <a:solidFill>
              <a:srgbClr val="0F1B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272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43608" y="1275606"/>
            <a:ext cx="4104456" cy="792088"/>
          </a:xfrm>
          <a:prstGeom prst="rect">
            <a:avLst/>
          </a:prstGeom>
        </p:spPr>
        <p:txBody>
          <a:bodyPr anchor="ctr"/>
          <a:lstStyle>
            <a:lvl1pPr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3" name="TextBox 2"/>
          <p:cNvSpPr txBox="1"/>
          <p:nvPr userDrawn="1"/>
        </p:nvSpPr>
        <p:spPr>
          <a:xfrm rot="16200000">
            <a:off x="-89192" y="4314203"/>
            <a:ext cx="369332" cy="5492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ctr" defTabSz="2438522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62A799-A18B-4443-9CC0-7C6E299036C7}" type="slidenum">
              <a:rPr lang="en-US" altLang="ko-KR" sz="1200" b="1" spc="-300" smtClean="0">
                <a:solidFill>
                  <a:srgbClr val="C2C3F4"/>
                </a:solidFill>
                <a:latin typeface="+mj-lt"/>
              </a:rPr>
              <a:pPr marL="0" marR="0" indent="0" algn="ctr" defTabSz="2438522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altLang="ko-KR" sz="1200" b="1" spc="-300" dirty="0" smtClean="0">
                <a:solidFill>
                  <a:srgbClr val="C2C3F4"/>
                </a:solidFill>
                <a:latin typeface="+mj-lt"/>
              </a:rPr>
              <a:t> </a:t>
            </a:r>
            <a:endParaRPr lang="en-US" altLang="ko-KR" sz="1200" b="0" spc="-300" dirty="0" smtClean="0">
              <a:ln>
                <a:noFill/>
              </a:ln>
              <a:solidFill>
                <a:srgbClr val="C2C3F4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 rot="16200000">
            <a:off x="-47158" y="4552945"/>
            <a:ext cx="369332" cy="4589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ctr" defTabSz="2438522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spc="-300" dirty="0" smtClean="0">
                <a:ln>
                  <a:noFill/>
                </a:ln>
                <a:solidFill>
                  <a:srgbClr val="1D339F"/>
                </a:solidFill>
                <a:latin typeface="+mj-lt"/>
              </a:rPr>
              <a:t>1 0</a:t>
            </a:r>
          </a:p>
        </p:txBody>
      </p:sp>
      <p:cxnSp>
        <p:nvCxnSpPr>
          <p:cNvPr id="5" name="직선 연결선 4"/>
          <p:cNvCxnSpPr/>
          <p:nvPr userDrawn="1"/>
        </p:nvCxnSpPr>
        <p:spPr>
          <a:xfrm flipH="1">
            <a:off x="-49208" y="4630305"/>
            <a:ext cx="284853" cy="144016"/>
          </a:xfrm>
          <a:prstGeom prst="line">
            <a:avLst/>
          </a:prstGeom>
          <a:ln w="12700">
            <a:solidFill>
              <a:srgbClr val="1728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554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00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  <p:sldLayoutId id="2147483654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95536" y="1580550"/>
            <a:ext cx="1440160" cy="1294867"/>
          </a:xfrm>
          <a:prstGeom prst="roundRect">
            <a:avLst>
              <a:gd name="adj" fmla="val 20195"/>
            </a:avLst>
          </a:prstGeom>
          <a:noFill/>
        </p:spPr>
        <p:txBody>
          <a:bodyPr wrap="square" anchor="t">
            <a:spAutoFit/>
          </a:bodyPr>
          <a:lstStyle/>
          <a:p>
            <a:pPr marL="0" lvl="1" latinLnBrk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6600" b="1" spc="-300" dirty="0" smtClean="0">
                <a:solidFill>
                  <a:srgbClr val="7689E6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02</a:t>
            </a:r>
            <a:endParaRPr lang="ko-KR" altLang="en-US" sz="6600" b="1" spc="-300" dirty="0" smtClean="0">
              <a:solidFill>
                <a:srgbClr val="7689E6"/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슬라이드 제목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1547664" y="1935453"/>
            <a:ext cx="5040560" cy="1501956"/>
          </a:xfrm>
          <a:prstGeom prst="roundRect">
            <a:avLst>
              <a:gd name="adj" fmla="val 20195"/>
            </a:avLst>
          </a:prstGeom>
          <a:noFill/>
        </p:spPr>
        <p:txBody>
          <a:bodyPr wrap="square" anchor="t">
            <a:spAutoFit/>
          </a:bodyPr>
          <a:lstStyle/>
          <a:p>
            <a:pPr marL="0" lvl="1" latinLnBrk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3600" b="1" dirty="0">
                <a:solidFill>
                  <a:schemeClr val="bg1"/>
                </a:solidFill>
                <a:latin typeface="Yoon YGO 530_TT" panose="02090603020101020101" pitchFamily="18" charset="-127"/>
                <a:ea typeface="Yoon YGO 530_TT" panose="02090603020101020101" pitchFamily="18" charset="-127"/>
              </a:rPr>
              <a:t>Function, Object and File</a:t>
            </a:r>
            <a:endParaRPr lang="en-US" altLang="ko-KR" sz="3600" b="1" dirty="0">
              <a:solidFill>
                <a:schemeClr val="bg1"/>
              </a:solidFill>
              <a:latin typeface="Yoon YGO 530_TT" panose="02090603020101020101" pitchFamily="18" charset="-127"/>
              <a:ea typeface="Yoon YGO 530_TT" panose="02090603020101020101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475656" y="3475042"/>
            <a:ext cx="4458734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400" dirty="0">
                <a:solidFill>
                  <a:schemeClr val="bg1">
                    <a:lumMod val="75000"/>
                  </a:schemeClr>
                </a:solidFill>
                <a:latin typeface="+mn-ea"/>
              </a:rPr>
              <a:t>Functions, Generators, Co-routines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400" dirty="0">
                <a:solidFill>
                  <a:schemeClr val="bg1">
                    <a:lumMod val="75000"/>
                  </a:schemeClr>
                </a:solidFill>
                <a:latin typeface="+mn-ea"/>
              </a:rPr>
              <a:t>Objects and classes, Exceptions and modules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400" dirty="0" smtClean="0">
                <a:solidFill>
                  <a:schemeClr val="bg1">
                    <a:lumMod val="75000"/>
                  </a:schemeClr>
                </a:solidFill>
                <a:latin typeface="+mn-ea"/>
              </a:rPr>
              <a:t>File </a:t>
            </a:r>
            <a:r>
              <a:rPr lang="en-US" altLang="ko-KR" sz="1400" dirty="0">
                <a:solidFill>
                  <a:schemeClr val="bg1">
                    <a:lumMod val="75000"/>
                  </a:schemeClr>
                </a:solidFill>
                <a:latin typeface="+mn-ea"/>
              </a:rPr>
              <a:t>Input and Output</a:t>
            </a:r>
          </a:p>
          <a:p>
            <a:pPr>
              <a:spcBef>
                <a:spcPts val="600"/>
              </a:spcBef>
              <a:defRPr/>
            </a:pPr>
            <a:endParaRPr lang="en-US" altLang="ko-KR" sz="1400" dirty="0">
              <a:solidFill>
                <a:schemeClr val="bg1">
                  <a:lumMod val="75000"/>
                </a:schemeClr>
              </a:solidFill>
              <a:latin typeface="+mn-ea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504056" y="2715766"/>
            <a:ext cx="3995936" cy="0"/>
          </a:xfrm>
          <a:prstGeom prst="line">
            <a:avLst/>
          </a:prstGeom>
          <a:ln w="15875">
            <a:gradFill flip="none" rotWithShape="1">
              <a:gsLst>
                <a:gs pos="0">
                  <a:srgbClr val="9799ED"/>
                </a:gs>
                <a:gs pos="61000">
                  <a:srgbClr val="17287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그룹 5"/>
          <p:cNvGrpSpPr/>
          <p:nvPr/>
        </p:nvGrpSpPr>
        <p:grpSpPr>
          <a:xfrm>
            <a:off x="4385764" y="2568850"/>
            <a:ext cx="224776" cy="299177"/>
            <a:chOff x="3881708" y="2568850"/>
            <a:chExt cx="224776" cy="299177"/>
          </a:xfrm>
        </p:grpSpPr>
        <p:sp>
          <p:nvSpPr>
            <p:cNvPr id="3" name="타원 2"/>
            <p:cNvSpPr/>
            <p:nvPr/>
          </p:nvSpPr>
          <p:spPr>
            <a:xfrm>
              <a:off x="3881708" y="2568850"/>
              <a:ext cx="224776" cy="299177"/>
            </a:xfrm>
            <a:prstGeom prst="ellipse">
              <a:avLst/>
            </a:prstGeom>
            <a:gradFill flip="none" rotWithShape="1">
              <a:gsLst>
                <a:gs pos="1000">
                  <a:srgbClr val="9799ED">
                    <a:lumMod val="61000"/>
                    <a:lumOff val="39000"/>
                  </a:srgbClr>
                </a:gs>
                <a:gs pos="100000">
                  <a:schemeClr val="tx2">
                    <a:lumMod val="20000"/>
                    <a:lumOff val="80000"/>
                    <a:alpha val="0"/>
                  </a:schemeClr>
                </a:gs>
                <a:gs pos="34000">
                  <a:schemeClr val="tx2">
                    <a:lumMod val="20000"/>
                    <a:lumOff val="80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타원 3"/>
            <p:cNvSpPr/>
            <p:nvPr/>
          </p:nvSpPr>
          <p:spPr>
            <a:xfrm>
              <a:off x="3976379" y="2699441"/>
              <a:ext cx="34350" cy="37785"/>
            </a:xfrm>
            <a:prstGeom prst="ellipse">
              <a:avLst/>
            </a:prstGeom>
            <a:solidFill>
              <a:srgbClr val="C2C3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691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생각해보기</a:t>
            </a:r>
            <a:endParaRPr lang="ko-KR" altLang="en-US" dirty="0"/>
          </a:p>
        </p:txBody>
      </p:sp>
      <p:sp>
        <p:nvSpPr>
          <p:cNvPr id="42" name="모서리가 둥근 직사각형 12"/>
          <p:cNvSpPr/>
          <p:nvPr/>
        </p:nvSpPr>
        <p:spPr>
          <a:xfrm>
            <a:off x="503040" y="358612"/>
            <a:ext cx="3672408" cy="556954"/>
          </a:xfrm>
          <a:prstGeom prst="roundRect">
            <a:avLst>
              <a:gd name="adj" fmla="val 20195"/>
            </a:avLst>
          </a:prstGeom>
          <a:noFill/>
        </p:spPr>
        <p:txBody>
          <a:bodyPr wrap="square" anchor="t">
            <a:spAutoFit/>
          </a:bodyPr>
          <a:lstStyle/>
          <a:p>
            <a:pPr marL="0" lvl="1" latinLnBrk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2400" b="1" dirty="0">
                <a:solidFill>
                  <a:srgbClr val="7689E6"/>
                </a:solidFill>
                <a:latin typeface="Arial" panose="020B0604020202020204" pitchFamily="34" charset="0"/>
                <a:ea typeface="Yoon YGO 530_TT" panose="02090603020101020101" pitchFamily="18" charset="-127"/>
                <a:cs typeface="Arial" panose="020B0604020202020204" pitchFamily="34" charset="0"/>
              </a:rPr>
              <a:t>Modules</a:t>
            </a:r>
          </a:p>
        </p:txBody>
      </p:sp>
      <p:cxnSp>
        <p:nvCxnSpPr>
          <p:cNvPr id="43" name="직선 연결선 4"/>
          <p:cNvCxnSpPr/>
          <p:nvPr/>
        </p:nvCxnSpPr>
        <p:spPr>
          <a:xfrm>
            <a:off x="251520" y="987574"/>
            <a:ext cx="3779912" cy="0"/>
          </a:xfrm>
          <a:prstGeom prst="line">
            <a:avLst/>
          </a:prstGeom>
          <a:ln w="12700">
            <a:gradFill>
              <a:gsLst>
                <a:gs pos="21000">
                  <a:srgbClr val="9799ED">
                    <a:lumMod val="67000"/>
                    <a:lumOff val="33000"/>
                  </a:srgbClr>
                </a:gs>
                <a:gs pos="73000">
                  <a:srgbClr val="4C5ED5"/>
                </a:gs>
                <a:gs pos="0">
                  <a:srgbClr val="2540C9"/>
                </a:gs>
                <a:gs pos="100000">
                  <a:schemeClr val="tx2">
                    <a:lumMod val="20000"/>
                    <a:lumOff val="8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13"/>
          <p:cNvSpPr/>
          <p:nvPr/>
        </p:nvSpPr>
        <p:spPr>
          <a:xfrm>
            <a:off x="395536" y="1419622"/>
            <a:ext cx="5184576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Python allows you to put definitions in a file and use them as a module that can be imported into other programs and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scipts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직사각형 13"/>
          <p:cNvSpPr/>
          <p:nvPr/>
        </p:nvSpPr>
        <p:spPr>
          <a:xfrm>
            <a:off x="323528" y="2571750"/>
            <a:ext cx="5184576" cy="379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ko-K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2545616"/>
            <a:ext cx="54726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# file :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div.py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divide(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a,b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):</a:t>
            </a: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a/b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#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a and b are integers, q is an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integer  </a:t>
            </a: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 = a -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q*b</a:t>
            </a: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return (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q,r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0421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생각해보기</a:t>
            </a:r>
            <a:endParaRPr lang="ko-KR" altLang="en-US" dirty="0"/>
          </a:p>
        </p:txBody>
      </p:sp>
      <p:sp>
        <p:nvSpPr>
          <p:cNvPr id="42" name="모서리가 둥근 직사각형 12"/>
          <p:cNvSpPr/>
          <p:nvPr/>
        </p:nvSpPr>
        <p:spPr>
          <a:xfrm>
            <a:off x="503040" y="358612"/>
            <a:ext cx="3672408" cy="556954"/>
          </a:xfrm>
          <a:prstGeom prst="roundRect">
            <a:avLst>
              <a:gd name="adj" fmla="val 20195"/>
            </a:avLst>
          </a:prstGeom>
          <a:noFill/>
        </p:spPr>
        <p:txBody>
          <a:bodyPr wrap="square" anchor="t">
            <a:spAutoFit/>
          </a:bodyPr>
          <a:lstStyle/>
          <a:p>
            <a:pPr marL="0" lvl="1" latinLnBrk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2400" b="1" dirty="0">
                <a:solidFill>
                  <a:srgbClr val="7689E6"/>
                </a:solidFill>
                <a:latin typeface="Arial" panose="020B0604020202020204" pitchFamily="34" charset="0"/>
                <a:ea typeface="Yoon YGO 530_TT" panose="02090603020101020101" pitchFamily="18" charset="-127"/>
                <a:cs typeface="Arial" panose="020B0604020202020204" pitchFamily="34" charset="0"/>
              </a:rPr>
              <a:t>Modules</a:t>
            </a:r>
          </a:p>
        </p:txBody>
      </p:sp>
      <p:cxnSp>
        <p:nvCxnSpPr>
          <p:cNvPr id="43" name="직선 연결선 4"/>
          <p:cNvCxnSpPr/>
          <p:nvPr/>
        </p:nvCxnSpPr>
        <p:spPr>
          <a:xfrm>
            <a:off x="251520" y="987574"/>
            <a:ext cx="3779912" cy="0"/>
          </a:xfrm>
          <a:prstGeom prst="line">
            <a:avLst/>
          </a:prstGeom>
          <a:ln w="12700">
            <a:gradFill>
              <a:gsLst>
                <a:gs pos="21000">
                  <a:srgbClr val="9799ED">
                    <a:lumMod val="67000"/>
                    <a:lumOff val="33000"/>
                  </a:srgbClr>
                </a:gs>
                <a:gs pos="73000">
                  <a:srgbClr val="4C5ED5"/>
                </a:gs>
                <a:gs pos="0">
                  <a:srgbClr val="2540C9"/>
                </a:gs>
                <a:gs pos="100000">
                  <a:schemeClr val="tx2">
                    <a:lumMod val="20000"/>
                    <a:lumOff val="8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13"/>
          <p:cNvSpPr/>
          <p:nvPr/>
        </p:nvSpPr>
        <p:spPr>
          <a:xfrm>
            <a:off x="395536" y="1419622"/>
            <a:ext cx="5184576" cy="1455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use your module in other programs, you can use the import statement:</a:t>
            </a:r>
          </a:p>
          <a:p>
            <a:pPr algn="just" latinLnBrk="0">
              <a:spcBef>
                <a:spcPts val="600"/>
              </a:spcBef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import div</a:t>
            </a:r>
          </a:p>
          <a:p>
            <a:pPr algn="just" latinLnBrk="0">
              <a:spcBef>
                <a:spcPts val="600"/>
              </a:spcBef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a, b =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div.divide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2305, 29)</a:t>
            </a:r>
          </a:p>
        </p:txBody>
      </p:sp>
      <p:sp>
        <p:nvSpPr>
          <p:cNvPr id="11" name="직사각형 13"/>
          <p:cNvSpPr/>
          <p:nvPr/>
        </p:nvSpPr>
        <p:spPr>
          <a:xfrm>
            <a:off x="323528" y="2571750"/>
            <a:ext cx="5184576" cy="379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ko-K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13"/>
          <p:cNvSpPr/>
          <p:nvPr/>
        </p:nvSpPr>
        <p:spPr>
          <a:xfrm>
            <a:off x="395536" y="3088522"/>
            <a:ext cx="5184576" cy="128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load all of a module’s contents into the current namespace, you can also use the following:</a:t>
            </a:r>
          </a:p>
          <a:p>
            <a:pPr algn="just"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from div import *</a:t>
            </a:r>
          </a:p>
        </p:txBody>
      </p:sp>
    </p:spTree>
    <p:extLst>
      <p:ext uri="{BB962C8B-B14F-4D97-AF65-F5344CB8AC3E}">
        <p14:creationId xmlns:p14="http://schemas.microsoft.com/office/powerpoint/2010/main" val="43418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생각해보기</a:t>
            </a:r>
            <a:endParaRPr lang="ko-KR" altLang="en-US" dirty="0"/>
          </a:p>
        </p:txBody>
      </p:sp>
      <p:sp>
        <p:nvSpPr>
          <p:cNvPr id="42" name="모서리가 둥근 직사각형 12"/>
          <p:cNvSpPr/>
          <p:nvPr/>
        </p:nvSpPr>
        <p:spPr>
          <a:xfrm>
            <a:off x="503040" y="358612"/>
            <a:ext cx="3672408" cy="556954"/>
          </a:xfrm>
          <a:prstGeom prst="roundRect">
            <a:avLst>
              <a:gd name="adj" fmla="val 20195"/>
            </a:avLst>
          </a:prstGeom>
          <a:noFill/>
        </p:spPr>
        <p:txBody>
          <a:bodyPr wrap="square" anchor="t">
            <a:spAutoFit/>
          </a:bodyPr>
          <a:lstStyle/>
          <a:p>
            <a:pPr marL="0" lvl="1" latinLnBrk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2400" b="1" dirty="0">
                <a:solidFill>
                  <a:srgbClr val="7689E6"/>
                </a:solidFill>
                <a:latin typeface="Arial" panose="020B0604020202020204" pitchFamily="34" charset="0"/>
                <a:ea typeface="Yoon YGO 530_TT" panose="02090603020101020101" pitchFamily="18" charset="-127"/>
                <a:cs typeface="Arial" panose="020B0604020202020204" pitchFamily="34" charset="0"/>
              </a:rPr>
              <a:t>Modules</a:t>
            </a:r>
          </a:p>
        </p:txBody>
      </p:sp>
      <p:cxnSp>
        <p:nvCxnSpPr>
          <p:cNvPr id="43" name="직선 연결선 4"/>
          <p:cNvCxnSpPr/>
          <p:nvPr/>
        </p:nvCxnSpPr>
        <p:spPr>
          <a:xfrm>
            <a:off x="251520" y="987574"/>
            <a:ext cx="3779912" cy="0"/>
          </a:xfrm>
          <a:prstGeom prst="line">
            <a:avLst/>
          </a:prstGeom>
          <a:ln w="12700">
            <a:gradFill>
              <a:gsLst>
                <a:gs pos="21000">
                  <a:srgbClr val="9799ED">
                    <a:lumMod val="67000"/>
                    <a:lumOff val="33000"/>
                  </a:srgbClr>
                </a:gs>
                <a:gs pos="73000">
                  <a:srgbClr val="4C5ED5"/>
                </a:gs>
                <a:gs pos="0">
                  <a:srgbClr val="2540C9"/>
                </a:gs>
                <a:gs pos="100000">
                  <a:schemeClr val="tx2">
                    <a:lumMod val="20000"/>
                    <a:lumOff val="8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13"/>
          <p:cNvSpPr/>
          <p:nvPr/>
        </p:nvSpPr>
        <p:spPr>
          <a:xfrm>
            <a:off x="395536" y="1419622"/>
            <a:ext cx="5184576" cy="192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import a module using a different name, supply the import statement with an optional as qualifier, as follows:</a:t>
            </a:r>
          </a:p>
          <a:p>
            <a:pPr algn="just" latinLnBrk="0">
              <a:spcBef>
                <a:spcPts val="1200"/>
              </a:spcBef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import div as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</a:t>
            </a:r>
          </a:p>
          <a:p>
            <a:pPr algn="just" latinLnBrk="0">
              <a:spcBef>
                <a:spcPts val="1200"/>
              </a:spcBef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ko-K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foo.divide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(2305,29)</a:t>
            </a:r>
          </a:p>
        </p:txBody>
      </p:sp>
      <p:sp>
        <p:nvSpPr>
          <p:cNvPr id="11" name="직사각형 13"/>
          <p:cNvSpPr/>
          <p:nvPr/>
        </p:nvSpPr>
        <p:spPr>
          <a:xfrm>
            <a:off x="323528" y="2571750"/>
            <a:ext cx="5184576" cy="379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ko-K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25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생각해보기</a:t>
            </a:r>
            <a:endParaRPr lang="ko-KR" altLang="en-US" dirty="0"/>
          </a:p>
        </p:txBody>
      </p:sp>
      <p:sp>
        <p:nvSpPr>
          <p:cNvPr id="42" name="모서리가 둥근 직사각형 12"/>
          <p:cNvSpPr/>
          <p:nvPr/>
        </p:nvSpPr>
        <p:spPr>
          <a:xfrm>
            <a:off x="503040" y="358612"/>
            <a:ext cx="3672408" cy="556954"/>
          </a:xfrm>
          <a:prstGeom prst="roundRect">
            <a:avLst>
              <a:gd name="adj" fmla="val 20195"/>
            </a:avLst>
          </a:prstGeom>
          <a:noFill/>
        </p:spPr>
        <p:txBody>
          <a:bodyPr wrap="square" anchor="t">
            <a:spAutoFit/>
          </a:bodyPr>
          <a:lstStyle/>
          <a:p>
            <a:pPr marL="0" lvl="1" latinLnBrk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2400" b="1" dirty="0">
                <a:solidFill>
                  <a:srgbClr val="7689E6"/>
                </a:solidFill>
                <a:latin typeface="Arial" panose="020B0604020202020204" pitchFamily="34" charset="0"/>
                <a:ea typeface="Yoon YGO 530_TT" panose="02090603020101020101" pitchFamily="18" charset="-127"/>
                <a:cs typeface="Arial" panose="020B0604020202020204" pitchFamily="34" charset="0"/>
              </a:rPr>
              <a:t>Modules</a:t>
            </a:r>
          </a:p>
        </p:txBody>
      </p:sp>
      <p:cxnSp>
        <p:nvCxnSpPr>
          <p:cNvPr id="43" name="직선 연결선 4"/>
          <p:cNvCxnSpPr/>
          <p:nvPr/>
        </p:nvCxnSpPr>
        <p:spPr>
          <a:xfrm>
            <a:off x="251520" y="987574"/>
            <a:ext cx="3779912" cy="0"/>
          </a:xfrm>
          <a:prstGeom prst="line">
            <a:avLst/>
          </a:prstGeom>
          <a:ln w="12700">
            <a:gradFill>
              <a:gsLst>
                <a:gs pos="21000">
                  <a:srgbClr val="9799ED">
                    <a:lumMod val="67000"/>
                    <a:lumOff val="33000"/>
                  </a:srgbClr>
                </a:gs>
                <a:gs pos="73000">
                  <a:srgbClr val="4C5ED5"/>
                </a:gs>
                <a:gs pos="0">
                  <a:srgbClr val="2540C9"/>
                </a:gs>
                <a:gs pos="100000">
                  <a:schemeClr val="tx2">
                    <a:lumMod val="20000"/>
                    <a:lumOff val="8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13"/>
          <p:cNvSpPr/>
          <p:nvPr/>
        </p:nvSpPr>
        <p:spPr>
          <a:xfrm>
            <a:off x="395536" y="1419622"/>
            <a:ext cx="5184576" cy="1609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import specific definitions into the current namespace, use the from statement:</a:t>
            </a:r>
          </a:p>
          <a:p>
            <a:pPr algn="just" latinLnBrk="0">
              <a:spcBef>
                <a:spcPts val="1200"/>
              </a:spcBef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from div import divide</a:t>
            </a:r>
          </a:p>
          <a:p>
            <a:pPr algn="just" latinLnBrk="0">
              <a:spcBef>
                <a:spcPts val="1200"/>
              </a:spcBef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divide(2305,29)</a:t>
            </a:r>
          </a:p>
        </p:txBody>
      </p:sp>
      <p:sp>
        <p:nvSpPr>
          <p:cNvPr id="11" name="직사각형 13"/>
          <p:cNvSpPr/>
          <p:nvPr/>
        </p:nvSpPr>
        <p:spPr>
          <a:xfrm>
            <a:off x="323528" y="2571750"/>
            <a:ext cx="5184576" cy="379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ko-K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1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생각해보기</a:t>
            </a:r>
            <a:endParaRPr lang="ko-KR" altLang="en-US" dirty="0"/>
          </a:p>
        </p:txBody>
      </p:sp>
      <p:sp>
        <p:nvSpPr>
          <p:cNvPr id="42" name="모서리가 둥근 직사각형 12"/>
          <p:cNvSpPr/>
          <p:nvPr/>
        </p:nvSpPr>
        <p:spPr>
          <a:xfrm>
            <a:off x="503040" y="358612"/>
            <a:ext cx="3672408" cy="602861"/>
          </a:xfrm>
          <a:prstGeom prst="roundRect">
            <a:avLst>
              <a:gd name="adj" fmla="val 20195"/>
            </a:avLst>
          </a:prstGeom>
          <a:noFill/>
        </p:spPr>
        <p:txBody>
          <a:bodyPr wrap="square" anchor="t">
            <a:spAutoFit/>
          </a:bodyPr>
          <a:lstStyle/>
          <a:p>
            <a:pPr marL="0" lvl="1" latinLnBrk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2400" b="1" dirty="0" smtClean="0">
                <a:solidFill>
                  <a:srgbClr val="7689E6"/>
                </a:solidFill>
                <a:latin typeface="Arial" panose="020B0604020202020204" pitchFamily="34" charset="0"/>
                <a:ea typeface="Yoon YGO 530_TT" panose="02090603020101020101" pitchFamily="18" charset="-127"/>
                <a:cs typeface="Arial" panose="020B0604020202020204" pitchFamily="34" charset="0"/>
              </a:rPr>
              <a:t>File </a:t>
            </a:r>
            <a:r>
              <a:rPr lang="en-US" altLang="ko-KR" sz="2400" b="1" dirty="0">
                <a:solidFill>
                  <a:srgbClr val="7689E6"/>
                </a:solidFill>
                <a:latin typeface="Arial" panose="020B0604020202020204" pitchFamily="34" charset="0"/>
                <a:ea typeface="Yoon YGO 530_TT" panose="02090603020101020101" pitchFamily="18" charset="-127"/>
                <a:cs typeface="Arial" panose="020B0604020202020204" pitchFamily="34" charset="0"/>
              </a:rPr>
              <a:t>Input and Output</a:t>
            </a:r>
            <a:endParaRPr lang="en-US" altLang="ko-KR" sz="2400" b="1" dirty="0">
              <a:solidFill>
                <a:srgbClr val="7689E6"/>
              </a:solidFill>
              <a:latin typeface="Arial" panose="020B0604020202020204" pitchFamily="34" charset="0"/>
              <a:ea typeface="Yoon YGO 530_TT" panose="02090603020101020101" pitchFamily="18" charset="-127"/>
              <a:cs typeface="Arial" panose="020B0604020202020204" pitchFamily="34" charset="0"/>
            </a:endParaRPr>
          </a:p>
        </p:txBody>
      </p:sp>
      <p:cxnSp>
        <p:nvCxnSpPr>
          <p:cNvPr id="43" name="직선 연결선 4"/>
          <p:cNvCxnSpPr/>
          <p:nvPr/>
        </p:nvCxnSpPr>
        <p:spPr>
          <a:xfrm>
            <a:off x="251520" y="987574"/>
            <a:ext cx="3779912" cy="0"/>
          </a:xfrm>
          <a:prstGeom prst="line">
            <a:avLst/>
          </a:prstGeom>
          <a:ln w="12700">
            <a:gradFill>
              <a:gsLst>
                <a:gs pos="21000">
                  <a:srgbClr val="9799ED">
                    <a:lumMod val="67000"/>
                    <a:lumOff val="33000"/>
                  </a:srgbClr>
                </a:gs>
                <a:gs pos="73000">
                  <a:srgbClr val="4C5ED5"/>
                </a:gs>
                <a:gs pos="0">
                  <a:srgbClr val="2540C9"/>
                </a:gs>
                <a:gs pos="100000">
                  <a:schemeClr val="tx2">
                    <a:lumMod val="20000"/>
                    <a:lumOff val="8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3"/>
          <p:cNvSpPr/>
          <p:nvPr/>
        </p:nvSpPr>
        <p:spPr>
          <a:xfrm>
            <a:off x="323528" y="2571750"/>
            <a:ext cx="5184576" cy="379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ko-K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그룹 2"/>
          <p:cNvGrpSpPr/>
          <p:nvPr/>
        </p:nvGrpSpPr>
        <p:grpSpPr>
          <a:xfrm>
            <a:off x="179512" y="19481"/>
            <a:ext cx="553813" cy="1184117"/>
            <a:chOff x="616275" y="3529949"/>
            <a:chExt cx="694181" cy="1484241"/>
          </a:xfrm>
          <a:effectLst/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16275" y="3801658"/>
              <a:ext cx="444124" cy="1212532"/>
            </a:xfrm>
            <a:prstGeom prst="rect">
              <a:avLst/>
            </a:prstGeom>
            <a:noFill/>
            <a:effectLst/>
          </p:spPr>
        </p:pic>
        <p:sp>
          <p:nvSpPr>
            <p:cNvPr id="10" name="타원형 설명선 21"/>
            <p:cNvSpPr/>
            <p:nvPr/>
          </p:nvSpPr>
          <p:spPr>
            <a:xfrm flipH="1">
              <a:off x="954706" y="3529949"/>
              <a:ext cx="355750" cy="324036"/>
            </a:xfrm>
            <a:prstGeom prst="wedgeEllipseCallout">
              <a:avLst>
                <a:gd name="adj1" fmla="val 46355"/>
                <a:gd name="adj2" fmla="val 5242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228600" dir="13500000">
                <a:schemeClr val="accent5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00"/>
            </a:p>
          </p:txBody>
        </p:sp>
      </p:grpSp>
      <p:grpSp>
        <p:nvGrpSpPr>
          <p:cNvPr id="12" name="그룹 13"/>
          <p:cNvGrpSpPr/>
          <p:nvPr/>
        </p:nvGrpSpPr>
        <p:grpSpPr>
          <a:xfrm>
            <a:off x="395536" y="1203598"/>
            <a:ext cx="5112568" cy="1350666"/>
            <a:chOff x="3230083" y="470883"/>
            <a:chExt cx="5434050" cy="1350666"/>
          </a:xfrm>
        </p:grpSpPr>
        <p:sp>
          <p:nvSpPr>
            <p:cNvPr id="13" name="모서리가 둥근 직사각형 1"/>
            <p:cNvSpPr/>
            <p:nvPr/>
          </p:nvSpPr>
          <p:spPr>
            <a:xfrm>
              <a:off x="3419872" y="476672"/>
              <a:ext cx="5244261" cy="12600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5">
                    <a:lumMod val="75000"/>
                    <a:alpha val="71000"/>
                  </a:schemeClr>
                </a:gs>
                <a:gs pos="50000">
                  <a:srgbClr val="CAE6EE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50800">
              <a:solidFill>
                <a:srgbClr val="2289DE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4670243" y="902931"/>
              <a:ext cx="3672408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 anchorCtr="0"/>
            <a:lstStyle/>
            <a:p>
              <a:pPr latinLnBrk="0">
                <a:spcBef>
                  <a:spcPct val="50000"/>
                </a:spcBef>
                <a:buClr>
                  <a:schemeClr val="accent5">
                    <a:lumMod val="50000"/>
                  </a:schemeClr>
                </a:buClr>
                <a:buSzPct val="130000"/>
                <a:buFont typeface="Arial" pitchFamily="34" charset="0"/>
                <a:buChar char="•"/>
              </a:pPr>
              <a:r>
                <a:rPr kumimoji="0" lang="en-US" altLang="ko-KR" b="1" dirty="0" smtClean="0"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 </a:t>
              </a:r>
              <a:r>
                <a:rPr lang="en-US" altLang="ko-KR" b="1" dirty="0"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returns a new file object</a:t>
              </a:r>
            </a:p>
          </p:txBody>
        </p:sp>
        <p:pic>
          <p:nvPicPr>
            <p:cNvPr id="15" name="그림 4" descr="구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30083" y="470883"/>
              <a:ext cx="1478777" cy="1350666"/>
            </a:xfrm>
            <a:prstGeom prst="rect">
              <a:avLst/>
            </a:prstGeom>
          </p:spPr>
        </p:pic>
        <p:sp>
          <p:nvSpPr>
            <p:cNvPr id="16" name="TextBox 9"/>
            <p:cNvSpPr txBox="1"/>
            <p:nvPr/>
          </p:nvSpPr>
          <p:spPr>
            <a:xfrm>
              <a:off x="3482530" y="899511"/>
              <a:ext cx="1044516" cy="394925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altLang="ko-KR" sz="2000" b="1" dirty="0"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open( </a:t>
              </a:r>
              <a:r>
                <a:rPr lang="en-US" altLang="ko-KR" sz="2000" b="1" dirty="0" smtClean="0"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)</a:t>
              </a:r>
              <a:endParaRPr lang="en-US" altLang="ko-KR" sz="2000" b="1" dirty="0">
                <a:latin typeface="Arial" panose="020B0604020202020204" pitchFamily="34" charset="0"/>
                <a:ea typeface="HY견고딕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17" name="그룹 14"/>
          <p:cNvGrpSpPr/>
          <p:nvPr/>
        </p:nvGrpSpPr>
        <p:grpSpPr>
          <a:xfrm>
            <a:off x="430081" y="2787774"/>
            <a:ext cx="5252986" cy="1350666"/>
            <a:chOff x="2702593" y="2055219"/>
            <a:chExt cx="5626125" cy="1350666"/>
          </a:xfrm>
        </p:grpSpPr>
        <p:sp>
          <p:nvSpPr>
            <p:cNvPr id="18" name="모서리가 둥근 직사각형 2"/>
            <p:cNvSpPr/>
            <p:nvPr/>
          </p:nvSpPr>
          <p:spPr>
            <a:xfrm>
              <a:off x="2826830" y="2058676"/>
              <a:ext cx="5345175" cy="12600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92D050"/>
                </a:gs>
                <a:gs pos="50000">
                  <a:schemeClr val="accent3">
                    <a:lumMod val="40000"/>
                    <a:lumOff val="6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50800">
              <a:solidFill>
                <a:srgbClr val="6BA42C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그림 5" descr="구3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42717" y="2055219"/>
              <a:ext cx="1419219" cy="1350666"/>
            </a:xfrm>
            <a:prstGeom prst="rect">
              <a:avLst/>
            </a:prstGeom>
          </p:spPr>
        </p:pic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3899562" y="2210795"/>
              <a:ext cx="4429156" cy="928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 anchorCtr="0"/>
            <a:lstStyle/>
            <a:p>
              <a:pPr indent="-171450" latinLnBrk="0">
                <a:spcBef>
                  <a:spcPct val="50000"/>
                </a:spcBef>
                <a:buClr>
                  <a:schemeClr val="accent5">
                    <a:lumMod val="50000"/>
                  </a:schemeClr>
                </a:buClr>
                <a:buSzPct val="130000"/>
                <a:buFont typeface="Arial" pitchFamily="34" charset="0"/>
                <a:buChar char="•"/>
              </a:pPr>
              <a:r>
                <a:rPr lang="en-US" altLang="ko-KR" b="1" dirty="0" smtClean="0"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reads </a:t>
              </a:r>
              <a:r>
                <a:rPr lang="en-US" altLang="ko-KR" b="1" dirty="0"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a single line of input</a:t>
              </a:r>
              <a:r>
                <a:rPr lang="en-US" altLang="ko-KR" b="1" dirty="0" smtClean="0"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,</a:t>
              </a:r>
            </a:p>
            <a:p>
              <a:pPr latinLnBrk="0">
                <a:spcBef>
                  <a:spcPct val="50000"/>
                </a:spcBef>
                <a:buClr>
                  <a:schemeClr val="accent5">
                    <a:lumMod val="50000"/>
                  </a:schemeClr>
                </a:buClr>
                <a:buSzPct val="130000"/>
              </a:pPr>
              <a:r>
                <a:rPr lang="en-US" altLang="ko-KR" b="1" dirty="0" smtClean="0"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  </a:t>
              </a:r>
              <a:r>
                <a:rPr lang="en-US" altLang="ko-KR" b="1" dirty="0"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including the </a:t>
              </a:r>
              <a:r>
                <a:rPr lang="en-US" altLang="ko-KR" b="1" dirty="0" smtClean="0"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terminating newline</a:t>
              </a:r>
              <a:endParaRPr lang="en-US" altLang="ko-KR" b="1" dirty="0">
                <a:latin typeface="Arial" panose="020B0604020202020204" pitchFamily="34" charset="0"/>
                <a:ea typeface="HY견고딕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21" name="TextBox 9"/>
            <p:cNvSpPr txBox="1"/>
            <p:nvPr/>
          </p:nvSpPr>
          <p:spPr>
            <a:xfrm>
              <a:off x="2702593" y="2471147"/>
              <a:ext cx="1428338" cy="394925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altLang="ko-KR" sz="2000" b="1" kern="600" spc="-50" dirty="0" err="1"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readline</a:t>
              </a:r>
              <a:r>
                <a:rPr lang="en-US" altLang="ko-KR" sz="2000" b="1" kern="600" spc="-50" dirty="0"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184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생각해보기</a:t>
            </a:r>
            <a:endParaRPr lang="ko-KR" altLang="en-US" dirty="0"/>
          </a:p>
        </p:txBody>
      </p:sp>
      <p:sp>
        <p:nvSpPr>
          <p:cNvPr id="42" name="모서리가 둥근 직사각형 12"/>
          <p:cNvSpPr/>
          <p:nvPr/>
        </p:nvSpPr>
        <p:spPr>
          <a:xfrm>
            <a:off x="503040" y="358612"/>
            <a:ext cx="3672408" cy="602861"/>
          </a:xfrm>
          <a:prstGeom prst="roundRect">
            <a:avLst>
              <a:gd name="adj" fmla="val 20195"/>
            </a:avLst>
          </a:prstGeom>
          <a:noFill/>
        </p:spPr>
        <p:txBody>
          <a:bodyPr wrap="square" anchor="t">
            <a:spAutoFit/>
          </a:bodyPr>
          <a:lstStyle/>
          <a:p>
            <a:pPr marL="0" lvl="1" latinLnBrk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2400" b="1" dirty="0" smtClean="0">
                <a:solidFill>
                  <a:srgbClr val="7689E6"/>
                </a:solidFill>
                <a:latin typeface="Arial" panose="020B0604020202020204" pitchFamily="34" charset="0"/>
                <a:ea typeface="Yoon YGO 530_TT" panose="02090603020101020101" pitchFamily="18" charset="-127"/>
                <a:cs typeface="Arial" panose="020B0604020202020204" pitchFamily="34" charset="0"/>
              </a:rPr>
              <a:t>File </a:t>
            </a:r>
            <a:r>
              <a:rPr lang="en-US" altLang="ko-KR" sz="2400" b="1" dirty="0">
                <a:solidFill>
                  <a:srgbClr val="7689E6"/>
                </a:solidFill>
                <a:latin typeface="Arial" panose="020B0604020202020204" pitchFamily="34" charset="0"/>
                <a:ea typeface="Yoon YGO 530_TT" panose="02090603020101020101" pitchFamily="18" charset="-127"/>
                <a:cs typeface="Arial" panose="020B0604020202020204" pitchFamily="34" charset="0"/>
              </a:rPr>
              <a:t>Input and Output</a:t>
            </a:r>
            <a:endParaRPr lang="en-US" altLang="ko-KR" sz="2400" b="1" dirty="0">
              <a:solidFill>
                <a:srgbClr val="7689E6"/>
              </a:solidFill>
              <a:latin typeface="Arial" panose="020B0604020202020204" pitchFamily="34" charset="0"/>
              <a:ea typeface="Yoon YGO 530_TT" panose="02090603020101020101" pitchFamily="18" charset="-127"/>
              <a:cs typeface="Arial" panose="020B0604020202020204" pitchFamily="34" charset="0"/>
            </a:endParaRPr>
          </a:p>
        </p:txBody>
      </p:sp>
      <p:cxnSp>
        <p:nvCxnSpPr>
          <p:cNvPr id="43" name="직선 연결선 4"/>
          <p:cNvCxnSpPr/>
          <p:nvPr/>
        </p:nvCxnSpPr>
        <p:spPr>
          <a:xfrm>
            <a:off x="251520" y="987574"/>
            <a:ext cx="3779912" cy="0"/>
          </a:xfrm>
          <a:prstGeom prst="line">
            <a:avLst/>
          </a:prstGeom>
          <a:ln w="12700">
            <a:gradFill>
              <a:gsLst>
                <a:gs pos="21000">
                  <a:srgbClr val="9799ED">
                    <a:lumMod val="67000"/>
                    <a:lumOff val="33000"/>
                  </a:srgbClr>
                </a:gs>
                <a:gs pos="73000">
                  <a:srgbClr val="4C5ED5"/>
                </a:gs>
                <a:gs pos="0">
                  <a:srgbClr val="2540C9"/>
                </a:gs>
                <a:gs pos="100000">
                  <a:schemeClr val="tx2">
                    <a:lumMod val="20000"/>
                    <a:lumOff val="8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3"/>
          <p:cNvSpPr/>
          <p:nvPr/>
        </p:nvSpPr>
        <p:spPr>
          <a:xfrm>
            <a:off x="323528" y="2571750"/>
            <a:ext cx="5184576" cy="379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ko-K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그룹 2"/>
          <p:cNvGrpSpPr/>
          <p:nvPr/>
        </p:nvGrpSpPr>
        <p:grpSpPr>
          <a:xfrm>
            <a:off x="179512" y="19481"/>
            <a:ext cx="553813" cy="1184117"/>
            <a:chOff x="616275" y="3529949"/>
            <a:chExt cx="694181" cy="1484241"/>
          </a:xfrm>
          <a:effectLst/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16275" y="3801658"/>
              <a:ext cx="444124" cy="1212532"/>
            </a:xfrm>
            <a:prstGeom prst="rect">
              <a:avLst/>
            </a:prstGeom>
            <a:noFill/>
            <a:effectLst/>
          </p:spPr>
        </p:pic>
        <p:sp>
          <p:nvSpPr>
            <p:cNvPr id="10" name="타원형 설명선 21"/>
            <p:cNvSpPr/>
            <p:nvPr/>
          </p:nvSpPr>
          <p:spPr>
            <a:xfrm flipH="1">
              <a:off x="954706" y="3529949"/>
              <a:ext cx="355750" cy="324036"/>
            </a:xfrm>
            <a:prstGeom prst="wedgeEllipseCallout">
              <a:avLst>
                <a:gd name="adj1" fmla="val 46355"/>
                <a:gd name="adj2" fmla="val 5242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228600" dir="13500000">
                <a:schemeClr val="accent5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00"/>
            </a:p>
          </p:txBody>
        </p:sp>
      </p:grpSp>
      <p:grpSp>
        <p:nvGrpSpPr>
          <p:cNvPr id="22" name="그룹 15"/>
          <p:cNvGrpSpPr/>
          <p:nvPr/>
        </p:nvGrpSpPr>
        <p:grpSpPr>
          <a:xfrm>
            <a:off x="449510" y="1524951"/>
            <a:ext cx="5815342" cy="1399453"/>
            <a:chOff x="2262667" y="3599824"/>
            <a:chExt cx="5815342" cy="1399453"/>
          </a:xfrm>
        </p:grpSpPr>
        <p:sp>
          <p:nvSpPr>
            <p:cNvPr id="23" name="모서리가 둥근 직사각형 9"/>
            <p:cNvSpPr/>
            <p:nvPr/>
          </p:nvSpPr>
          <p:spPr>
            <a:xfrm>
              <a:off x="2339752" y="3645024"/>
              <a:ext cx="5507779" cy="12600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F8AB6C"/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50800">
              <a:solidFill>
                <a:schemeClr val="accent2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 Box 4"/>
            <p:cNvSpPr txBox="1">
              <a:spLocks noChangeArrowheads="1"/>
            </p:cNvSpPr>
            <p:nvPr/>
          </p:nvSpPr>
          <p:spPr bwMode="auto">
            <a:xfrm>
              <a:off x="3648853" y="4070559"/>
              <a:ext cx="4429156" cy="928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 anchorCtr="0"/>
            <a:lstStyle/>
            <a:p>
              <a:pPr latinLnBrk="0">
                <a:spcBef>
                  <a:spcPct val="50000"/>
                </a:spcBef>
                <a:buClr>
                  <a:schemeClr val="accent6">
                    <a:lumMod val="50000"/>
                  </a:schemeClr>
                </a:buClr>
                <a:buSzPct val="130000"/>
                <a:buFont typeface="Arial" pitchFamily="34" charset="0"/>
                <a:buChar char="•"/>
              </a:pPr>
              <a:r>
                <a:rPr kumimoji="0" lang="en-US" altLang="ko-KR" sz="1200" b="1" dirty="0" smtClean="0"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 </a:t>
              </a:r>
              <a:r>
                <a:rPr lang="en-US" altLang="ko-KR" b="1" dirty="0" smtClean="0"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print the output </a:t>
              </a:r>
              <a:r>
                <a:rPr lang="en-US" altLang="ko-KR" b="1" dirty="0"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to a file</a:t>
              </a:r>
            </a:p>
          </p:txBody>
        </p:sp>
        <p:pic>
          <p:nvPicPr>
            <p:cNvPr id="25" name="그림 11" descr="구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62667" y="3599824"/>
              <a:ext cx="1470252" cy="1399237"/>
            </a:xfrm>
            <a:prstGeom prst="rect">
              <a:avLst/>
            </a:prstGeom>
          </p:spPr>
        </p:pic>
        <p:sp>
          <p:nvSpPr>
            <p:cNvPr id="26" name="TextBox 9"/>
            <p:cNvSpPr txBox="1"/>
            <p:nvPr/>
          </p:nvSpPr>
          <p:spPr>
            <a:xfrm>
              <a:off x="2464314" y="4066552"/>
              <a:ext cx="1044516" cy="394925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altLang="ko-KR" sz="2000" b="1" dirty="0" smtClean="0"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&gt;&gt;</a:t>
              </a:r>
              <a:endParaRPr lang="ko-KR" altLang="en-US" sz="2000" b="1" dirty="0">
                <a:latin typeface="Arial" panose="020B0604020202020204" pitchFamily="34" charset="0"/>
                <a:ea typeface="HY견고딕" pitchFamily="18" charset="-127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268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생각해보기</a:t>
            </a:r>
            <a:endParaRPr lang="ko-KR" altLang="en-US" dirty="0"/>
          </a:p>
        </p:txBody>
      </p:sp>
      <p:sp>
        <p:nvSpPr>
          <p:cNvPr id="42" name="모서리가 둥근 직사각형 12"/>
          <p:cNvSpPr/>
          <p:nvPr/>
        </p:nvSpPr>
        <p:spPr>
          <a:xfrm>
            <a:off x="503040" y="358612"/>
            <a:ext cx="3672408" cy="556954"/>
          </a:xfrm>
          <a:prstGeom prst="roundRect">
            <a:avLst>
              <a:gd name="adj" fmla="val 20195"/>
            </a:avLst>
          </a:prstGeom>
          <a:noFill/>
        </p:spPr>
        <p:txBody>
          <a:bodyPr wrap="square" anchor="t">
            <a:spAutoFit/>
          </a:bodyPr>
          <a:lstStyle/>
          <a:p>
            <a:pPr marL="0" lvl="1" latinLnBrk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2400" b="1" dirty="0">
                <a:solidFill>
                  <a:srgbClr val="7689E6"/>
                </a:solidFill>
                <a:latin typeface="Arial" panose="020B0604020202020204" pitchFamily="34" charset="0"/>
                <a:ea typeface="Yoon YGO 530_TT" panose="02090603020101020101" pitchFamily="18" charset="-127"/>
                <a:cs typeface="Arial" panose="020B0604020202020204" pitchFamily="34" charset="0"/>
              </a:rPr>
              <a:t>Functions</a:t>
            </a:r>
            <a:endParaRPr lang="en-US" altLang="ko-KR" sz="2400" b="1" dirty="0">
              <a:solidFill>
                <a:srgbClr val="7689E6"/>
              </a:solidFill>
              <a:latin typeface="Arial" panose="020B0604020202020204" pitchFamily="34" charset="0"/>
              <a:ea typeface="Yoon YGO 530_TT" panose="02090603020101020101" pitchFamily="18" charset="-127"/>
              <a:cs typeface="Arial" panose="020B0604020202020204" pitchFamily="34" charset="0"/>
            </a:endParaRPr>
          </a:p>
        </p:txBody>
      </p:sp>
      <p:cxnSp>
        <p:nvCxnSpPr>
          <p:cNvPr id="43" name="직선 연결선 4"/>
          <p:cNvCxnSpPr/>
          <p:nvPr/>
        </p:nvCxnSpPr>
        <p:spPr>
          <a:xfrm>
            <a:off x="251520" y="987574"/>
            <a:ext cx="3779912" cy="0"/>
          </a:xfrm>
          <a:prstGeom prst="line">
            <a:avLst/>
          </a:prstGeom>
          <a:ln w="12700">
            <a:gradFill>
              <a:gsLst>
                <a:gs pos="21000">
                  <a:srgbClr val="9799ED">
                    <a:lumMod val="67000"/>
                    <a:lumOff val="33000"/>
                  </a:srgbClr>
                </a:gs>
                <a:gs pos="73000">
                  <a:srgbClr val="4C5ED5"/>
                </a:gs>
                <a:gs pos="0">
                  <a:srgbClr val="2540C9"/>
                </a:gs>
                <a:gs pos="100000">
                  <a:schemeClr val="tx2">
                    <a:lumMod val="20000"/>
                    <a:lumOff val="8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13"/>
          <p:cNvSpPr/>
          <p:nvPr/>
        </p:nvSpPr>
        <p:spPr>
          <a:xfrm>
            <a:off x="467544" y="1347614"/>
            <a:ext cx="5074800" cy="139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latinLnBrk="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en-US" altLang="ko-KR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statement to create a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</a:p>
          <a:p>
            <a:pPr lvl="1" latinLnBrk="0"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remainder(</a:t>
            </a:r>
            <a:r>
              <a:rPr lang="en-US" altLang="ko-K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b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q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a // b      # // is truncating division.</a:t>
            </a:r>
          </a:p>
          <a:p>
            <a:pPr lvl="1" latinLnBrk="0"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r =  a - q*b</a:t>
            </a:r>
            <a:b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return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n-US" altLang="ko-K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33304" y="2716692"/>
            <a:ext cx="5074800" cy="120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 latinLnBrk="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invoke a function, simply use the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the function followed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 enclosed in parentheses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 latinLnBrk="0">
              <a:lnSpc>
                <a:spcPct val="130000"/>
              </a:lnSpc>
              <a:spcBef>
                <a:spcPts val="1200"/>
              </a:spcBef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 = remainder(37,15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39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생각해보기</a:t>
            </a:r>
            <a:endParaRPr lang="ko-KR" altLang="en-US" dirty="0"/>
          </a:p>
        </p:txBody>
      </p:sp>
      <p:sp>
        <p:nvSpPr>
          <p:cNvPr id="42" name="모서리가 둥근 직사각형 12"/>
          <p:cNvSpPr/>
          <p:nvPr/>
        </p:nvSpPr>
        <p:spPr>
          <a:xfrm>
            <a:off x="503040" y="358612"/>
            <a:ext cx="3672408" cy="556954"/>
          </a:xfrm>
          <a:prstGeom prst="roundRect">
            <a:avLst>
              <a:gd name="adj" fmla="val 20195"/>
            </a:avLst>
          </a:prstGeom>
          <a:noFill/>
        </p:spPr>
        <p:txBody>
          <a:bodyPr wrap="square" anchor="t">
            <a:spAutoFit/>
          </a:bodyPr>
          <a:lstStyle/>
          <a:p>
            <a:pPr marL="0" lvl="1" latinLnBrk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2400" b="1" dirty="0">
                <a:solidFill>
                  <a:srgbClr val="7689E6"/>
                </a:solidFill>
                <a:latin typeface="Arial" panose="020B0604020202020204" pitchFamily="34" charset="0"/>
                <a:ea typeface="Yoon YGO 530_TT" panose="02090603020101020101" pitchFamily="18" charset="-127"/>
                <a:cs typeface="Arial" panose="020B0604020202020204" pitchFamily="34" charset="0"/>
              </a:rPr>
              <a:t>Functions</a:t>
            </a:r>
            <a:endParaRPr lang="en-US" altLang="ko-KR" sz="2400" b="1" dirty="0">
              <a:solidFill>
                <a:srgbClr val="7689E6"/>
              </a:solidFill>
              <a:latin typeface="Arial" panose="020B0604020202020204" pitchFamily="34" charset="0"/>
              <a:ea typeface="Yoon YGO 530_TT" panose="02090603020101020101" pitchFamily="18" charset="-127"/>
              <a:cs typeface="Arial" panose="020B0604020202020204" pitchFamily="34" charset="0"/>
            </a:endParaRPr>
          </a:p>
        </p:txBody>
      </p:sp>
      <p:cxnSp>
        <p:nvCxnSpPr>
          <p:cNvPr id="43" name="직선 연결선 4"/>
          <p:cNvCxnSpPr/>
          <p:nvPr/>
        </p:nvCxnSpPr>
        <p:spPr>
          <a:xfrm>
            <a:off x="251520" y="987574"/>
            <a:ext cx="3779912" cy="0"/>
          </a:xfrm>
          <a:prstGeom prst="line">
            <a:avLst/>
          </a:prstGeom>
          <a:ln w="12700">
            <a:gradFill>
              <a:gsLst>
                <a:gs pos="21000">
                  <a:srgbClr val="9799ED">
                    <a:lumMod val="67000"/>
                    <a:lumOff val="33000"/>
                  </a:srgbClr>
                </a:gs>
                <a:gs pos="73000">
                  <a:srgbClr val="4C5ED5"/>
                </a:gs>
                <a:gs pos="0">
                  <a:srgbClr val="2540C9"/>
                </a:gs>
                <a:gs pos="100000">
                  <a:schemeClr val="tx2">
                    <a:lumMod val="20000"/>
                    <a:lumOff val="8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13"/>
          <p:cNvSpPr/>
          <p:nvPr/>
        </p:nvSpPr>
        <p:spPr>
          <a:xfrm>
            <a:off x="467544" y="1347614"/>
            <a:ext cx="5074800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latinLnBrk="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assign a default value to a function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use assignment:</a:t>
            </a:r>
            <a:b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connect(hostname, port ,timeout=300):</a:t>
            </a:r>
          </a:p>
        </p:txBody>
      </p:sp>
    </p:spTree>
    <p:extLst>
      <p:ext uri="{BB962C8B-B14F-4D97-AF65-F5344CB8AC3E}">
        <p14:creationId xmlns:p14="http://schemas.microsoft.com/office/powerpoint/2010/main" val="387221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생각해보기</a:t>
            </a:r>
            <a:endParaRPr lang="ko-KR" altLang="en-US" dirty="0"/>
          </a:p>
        </p:txBody>
      </p:sp>
      <p:sp>
        <p:nvSpPr>
          <p:cNvPr id="42" name="모서리가 둥근 직사각형 12"/>
          <p:cNvSpPr/>
          <p:nvPr/>
        </p:nvSpPr>
        <p:spPr>
          <a:xfrm>
            <a:off x="503040" y="358612"/>
            <a:ext cx="3672408" cy="556954"/>
          </a:xfrm>
          <a:prstGeom prst="roundRect">
            <a:avLst>
              <a:gd name="adj" fmla="val 20195"/>
            </a:avLst>
          </a:prstGeom>
          <a:noFill/>
        </p:spPr>
        <p:txBody>
          <a:bodyPr wrap="square" anchor="t">
            <a:spAutoFit/>
          </a:bodyPr>
          <a:lstStyle/>
          <a:p>
            <a:pPr marL="0" lvl="1" latinLnBrk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2400" b="1" dirty="0" smtClean="0">
                <a:solidFill>
                  <a:srgbClr val="7689E6"/>
                </a:solidFill>
                <a:latin typeface="Arial" panose="020B0604020202020204" pitchFamily="34" charset="0"/>
                <a:ea typeface="Yoon YGO 530_TT" panose="02090603020101020101" pitchFamily="18" charset="-127"/>
                <a:cs typeface="Arial" panose="020B0604020202020204" pitchFamily="34" charset="0"/>
              </a:rPr>
              <a:t>Generators</a:t>
            </a:r>
            <a:endParaRPr lang="en-US" altLang="ko-KR" sz="2400" b="1" dirty="0">
              <a:solidFill>
                <a:srgbClr val="7689E6"/>
              </a:solidFill>
              <a:latin typeface="Arial" panose="020B0604020202020204" pitchFamily="34" charset="0"/>
              <a:ea typeface="Yoon YGO 530_TT" panose="02090603020101020101" pitchFamily="18" charset="-127"/>
              <a:cs typeface="Arial" panose="020B0604020202020204" pitchFamily="34" charset="0"/>
            </a:endParaRPr>
          </a:p>
        </p:txBody>
      </p:sp>
      <p:cxnSp>
        <p:nvCxnSpPr>
          <p:cNvPr id="43" name="직선 연결선 4"/>
          <p:cNvCxnSpPr/>
          <p:nvPr/>
        </p:nvCxnSpPr>
        <p:spPr>
          <a:xfrm>
            <a:off x="251520" y="987574"/>
            <a:ext cx="3779912" cy="0"/>
          </a:xfrm>
          <a:prstGeom prst="line">
            <a:avLst/>
          </a:prstGeom>
          <a:ln w="12700">
            <a:gradFill>
              <a:gsLst>
                <a:gs pos="21000">
                  <a:srgbClr val="9799ED">
                    <a:lumMod val="67000"/>
                    <a:lumOff val="33000"/>
                  </a:srgbClr>
                </a:gs>
                <a:gs pos="73000">
                  <a:srgbClr val="4C5ED5"/>
                </a:gs>
                <a:gs pos="0">
                  <a:srgbClr val="2540C9"/>
                </a:gs>
                <a:gs pos="100000">
                  <a:schemeClr val="tx2">
                    <a:lumMod val="20000"/>
                    <a:lumOff val="8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13"/>
          <p:cNvSpPr/>
          <p:nvPr/>
        </p:nvSpPr>
        <p:spPr>
          <a:xfrm>
            <a:off x="467544" y="1347614"/>
            <a:ext cx="5074800" cy="699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latinLnBrk="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 can generate an entire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of results if it uses the </a:t>
            </a:r>
            <a:r>
              <a:rPr lang="en-US" altLang="ko-KR" sz="16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yield</a:t>
            </a:r>
            <a:r>
              <a:rPr lang="en-US" altLang="ko-KR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직사각형 13"/>
          <p:cNvSpPr/>
          <p:nvPr/>
        </p:nvSpPr>
        <p:spPr>
          <a:xfrm>
            <a:off x="433304" y="2088608"/>
            <a:ext cx="5074800" cy="699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latinLnBrk="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ext() : produces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sequence of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through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successive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calls</a:t>
            </a:r>
            <a:endParaRPr lang="en-US" altLang="ko-K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15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생각해보기</a:t>
            </a:r>
            <a:endParaRPr lang="ko-KR" altLang="en-US" dirty="0"/>
          </a:p>
        </p:txBody>
      </p:sp>
      <p:sp>
        <p:nvSpPr>
          <p:cNvPr id="42" name="모서리가 둥근 직사각형 12"/>
          <p:cNvSpPr/>
          <p:nvPr/>
        </p:nvSpPr>
        <p:spPr>
          <a:xfrm>
            <a:off x="503040" y="358612"/>
            <a:ext cx="3672408" cy="556954"/>
          </a:xfrm>
          <a:prstGeom prst="roundRect">
            <a:avLst>
              <a:gd name="adj" fmla="val 20195"/>
            </a:avLst>
          </a:prstGeom>
          <a:noFill/>
        </p:spPr>
        <p:txBody>
          <a:bodyPr wrap="square" anchor="t">
            <a:spAutoFit/>
          </a:bodyPr>
          <a:lstStyle/>
          <a:p>
            <a:pPr marL="0" lvl="1" latinLnBrk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2400" b="1" dirty="0">
                <a:solidFill>
                  <a:srgbClr val="7689E6"/>
                </a:solidFill>
                <a:latin typeface="Arial" panose="020B0604020202020204" pitchFamily="34" charset="0"/>
                <a:ea typeface="Yoon YGO 530_TT" panose="02090603020101020101" pitchFamily="18" charset="-127"/>
                <a:cs typeface="Arial" panose="020B0604020202020204" pitchFamily="34" charset="0"/>
              </a:rPr>
              <a:t>Co-routines</a:t>
            </a:r>
          </a:p>
        </p:txBody>
      </p:sp>
      <p:cxnSp>
        <p:nvCxnSpPr>
          <p:cNvPr id="43" name="직선 연결선 4"/>
          <p:cNvCxnSpPr/>
          <p:nvPr/>
        </p:nvCxnSpPr>
        <p:spPr>
          <a:xfrm>
            <a:off x="251520" y="987574"/>
            <a:ext cx="3779912" cy="0"/>
          </a:xfrm>
          <a:prstGeom prst="line">
            <a:avLst/>
          </a:prstGeom>
          <a:ln w="12700">
            <a:gradFill>
              <a:gsLst>
                <a:gs pos="21000">
                  <a:srgbClr val="9799ED">
                    <a:lumMod val="67000"/>
                    <a:lumOff val="33000"/>
                  </a:srgbClr>
                </a:gs>
                <a:gs pos="73000">
                  <a:srgbClr val="4C5ED5"/>
                </a:gs>
                <a:gs pos="0">
                  <a:srgbClr val="2540C9"/>
                </a:gs>
                <a:gs pos="100000">
                  <a:schemeClr val="tx2">
                    <a:lumMod val="20000"/>
                    <a:lumOff val="8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13"/>
          <p:cNvSpPr/>
          <p:nvPr/>
        </p:nvSpPr>
        <p:spPr>
          <a:xfrm>
            <a:off x="467544" y="1347614"/>
            <a:ext cx="5184576" cy="379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latinLnBrk="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 operate on a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set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arguments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직사각형 13"/>
          <p:cNvSpPr/>
          <p:nvPr/>
        </p:nvSpPr>
        <p:spPr>
          <a:xfrm>
            <a:off x="433304" y="1923678"/>
            <a:ext cx="5074800" cy="699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 latinLnBrk="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function can also be written to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operate as a task that processes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of inputs sent to it.</a:t>
            </a:r>
          </a:p>
        </p:txBody>
      </p:sp>
      <p:sp>
        <p:nvSpPr>
          <p:cNvPr id="7" name="직사각형 13"/>
          <p:cNvSpPr/>
          <p:nvPr/>
        </p:nvSpPr>
        <p:spPr>
          <a:xfrm>
            <a:off x="433304" y="2643758"/>
            <a:ext cx="5074800" cy="699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 latinLnBrk="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type of function is known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coroutine and is created by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yield statement.</a:t>
            </a:r>
          </a:p>
        </p:txBody>
      </p:sp>
    </p:spTree>
    <p:extLst>
      <p:ext uri="{BB962C8B-B14F-4D97-AF65-F5344CB8AC3E}">
        <p14:creationId xmlns:p14="http://schemas.microsoft.com/office/powerpoint/2010/main" val="196854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생각해보기</a:t>
            </a:r>
            <a:endParaRPr lang="ko-KR" altLang="en-US" dirty="0"/>
          </a:p>
        </p:txBody>
      </p:sp>
      <p:sp>
        <p:nvSpPr>
          <p:cNvPr id="42" name="모서리가 둥근 직사각형 12"/>
          <p:cNvSpPr/>
          <p:nvPr/>
        </p:nvSpPr>
        <p:spPr>
          <a:xfrm>
            <a:off x="503040" y="358612"/>
            <a:ext cx="3672408" cy="556954"/>
          </a:xfrm>
          <a:prstGeom prst="roundRect">
            <a:avLst>
              <a:gd name="adj" fmla="val 20195"/>
            </a:avLst>
          </a:prstGeom>
          <a:noFill/>
        </p:spPr>
        <p:txBody>
          <a:bodyPr wrap="square" anchor="t">
            <a:spAutoFit/>
          </a:bodyPr>
          <a:lstStyle/>
          <a:p>
            <a:pPr marL="0" lvl="1" latinLnBrk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2400" b="1" dirty="0">
                <a:solidFill>
                  <a:srgbClr val="7689E6"/>
                </a:solidFill>
                <a:latin typeface="Arial" panose="020B0604020202020204" pitchFamily="34" charset="0"/>
                <a:ea typeface="Yoon YGO 530_TT" panose="02090603020101020101" pitchFamily="18" charset="-127"/>
                <a:cs typeface="Arial" panose="020B0604020202020204" pitchFamily="34" charset="0"/>
              </a:rPr>
              <a:t>Co-routines</a:t>
            </a:r>
          </a:p>
        </p:txBody>
      </p:sp>
      <p:cxnSp>
        <p:nvCxnSpPr>
          <p:cNvPr id="43" name="직선 연결선 4"/>
          <p:cNvCxnSpPr/>
          <p:nvPr/>
        </p:nvCxnSpPr>
        <p:spPr>
          <a:xfrm>
            <a:off x="251520" y="987574"/>
            <a:ext cx="3779912" cy="0"/>
          </a:xfrm>
          <a:prstGeom prst="line">
            <a:avLst/>
          </a:prstGeom>
          <a:ln w="12700">
            <a:gradFill>
              <a:gsLst>
                <a:gs pos="21000">
                  <a:srgbClr val="9799ED">
                    <a:lumMod val="67000"/>
                    <a:lumOff val="33000"/>
                  </a:srgbClr>
                </a:gs>
                <a:gs pos="73000">
                  <a:srgbClr val="4C5ED5"/>
                </a:gs>
                <a:gs pos="0">
                  <a:srgbClr val="2540C9"/>
                </a:gs>
                <a:gs pos="100000">
                  <a:schemeClr val="tx2">
                    <a:lumMod val="20000"/>
                    <a:lumOff val="8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20"/>
          <p:cNvGrpSpPr/>
          <p:nvPr/>
        </p:nvGrpSpPr>
        <p:grpSpPr>
          <a:xfrm>
            <a:off x="107504" y="1087141"/>
            <a:ext cx="6328568" cy="1628625"/>
            <a:chOff x="496888" y="1438275"/>
            <a:chExt cx="7910512" cy="1628625"/>
          </a:xfrm>
        </p:grpSpPr>
        <p:sp>
          <p:nvSpPr>
            <p:cNvPr id="9" name="모서리가 둥근 직사각형 1"/>
            <p:cNvSpPr/>
            <p:nvPr/>
          </p:nvSpPr>
          <p:spPr>
            <a:xfrm>
              <a:off x="1139824" y="1738313"/>
              <a:ext cx="7177088" cy="1328587"/>
            </a:xfrm>
            <a:prstGeom prst="roundRect">
              <a:avLst>
                <a:gd name="adj" fmla="val 3468"/>
              </a:avLst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1" name="순서도: 대체 처리 2"/>
            <p:cNvSpPr/>
            <p:nvPr/>
          </p:nvSpPr>
          <p:spPr>
            <a:xfrm>
              <a:off x="788988" y="1524000"/>
              <a:ext cx="7618412" cy="458788"/>
            </a:xfrm>
            <a:prstGeom prst="flowChartAlternateProcess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pic>
          <p:nvPicPr>
            <p:cNvPr id="12" name="그림 21" descr="그림2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6888" y="1438275"/>
              <a:ext cx="933450" cy="688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1325564" y="1568450"/>
              <a:ext cx="3071812" cy="3698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b="1" dirty="0" smtClean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send()</a:t>
              </a:r>
              <a:endParaRPr lang="ko-KR" altLang="en-US" b="1" dirty="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4" name="직사각형 7"/>
            <p:cNvSpPr/>
            <p:nvPr/>
          </p:nvSpPr>
          <p:spPr>
            <a:xfrm>
              <a:off x="1303338" y="2074863"/>
              <a:ext cx="6840538" cy="7201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85750" indent="-285750" latinLnBrk="0">
                <a:lnSpc>
                  <a:spcPct val="120000"/>
                </a:lnSpc>
                <a:spcBef>
                  <a:spcPts val="1200"/>
                </a:spcBef>
                <a:buFont typeface="Arial" pitchFamily="34" charset="0"/>
                <a:buChar char="•"/>
                <a:defRPr/>
              </a:pPr>
              <a:r>
                <a:rPr lang="en-US" altLang="ko-KR" sz="1700" b="1" dirty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A coroutine is suspended </a:t>
              </a:r>
              <a:r>
                <a:rPr lang="en-US" altLang="ko-KR" sz="1700" b="1" dirty="0" smtClean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until a </a:t>
              </a:r>
              <a:r>
                <a:rPr lang="en-US" altLang="ko-KR" sz="1700" b="1" dirty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value is sent to it </a:t>
              </a:r>
              <a:endParaRPr lang="ko-KR" altLang="en-US" sz="1700" dirty="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6115" y="3055245"/>
            <a:ext cx="6279957" cy="1582008"/>
            <a:chOff x="156115" y="3055245"/>
            <a:chExt cx="6279957" cy="1714252"/>
          </a:xfrm>
        </p:grpSpPr>
        <p:grpSp>
          <p:nvGrpSpPr>
            <p:cNvPr id="16" name="그룹 20"/>
            <p:cNvGrpSpPr/>
            <p:nvPr/>
          </p:nvGrpSpPr>
          <p:grpSpPr>
            <a:xfrm>
              <a:off x="341190" y="3055245"/>
              <a:ext cx="6094882" cy="1714252"/>
              <a:chOff x="788988" y="1524000"/>
              <a:chExt cx="7618412" cy="1714252"/>
            </a:xfrm>
          </p:grpSpPr>
          <p:sp>
            <p:nvSpPr>
              <p:cNvPr id="18" name="모서리가 둥근 직사각형 1"/>
              <p:cNvSpPr/>
              <p:nvPr/>
            </p:nvSpPr>
            <p:spPr>
              <a:xfrm>
                <a:off x="1139825" y="1738313"/>
                <a:ext cx="7177088" cy="1499939"/>
              </a:xfrm>
              <a:prstGeom prst="roundRect">
                <a:avLst>
                  <a:gd name="adj" fmla="val 3468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9" name="순서도: 대체 처리 2"/>
              <p:cNvSpPr/>
              <p:nvPr/>
            </p:nvSpPr>
            <p:spPr>
              <a:xfrm>
                <a:off x="788988" y="1524000"/>
                <a:ext cx="7618412" cy="458788"/>
              </a:xfrm>
              <a:prstGeom prst="flowChartAlternateProcess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325564" y="1568450"/>
                <a:ext cx="3071812" cy="36988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ko-KR" b="1" dirty="0" smtClean="0"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close()</a:t>
                </a:r>
                <a:endParaRPr lang="ko-KR" altLang="en-US" b="1" dirty="0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1" name="직사각형 7"/>
              <p:cNvSpPr/>
              <p:nvPr/>
            </p:nvSpPr>
            <p:spPr>
              <a:xfrm>
                <a:off x="1303338" y="2074863"/>
                <a:ext cx="6840538" cy="78040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 latinLnBrk="0">
                  <a:lnSpc>
                    <a:spcPct val="120000"/>
                  </a:lnSpc>
                  <a:spcBef>
                    <a:spcPts val="1200"/>
                  </a:spcBef>
                  <a:buFont typeface="Arial" pitchFamily="34" charset="0"/>
                  <a:buChar char="•"/>
                  <a:defRPr/>
                </a:pPr>
                <a:r>
                  <a:rPr lang="en-US" altLang="ko-KR" sz="1700" b="1" dirty="0"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This continues until the </a:t>
                </a:r>
                <a:r>
                  <a:rPr lang="en-US" altLang="ko-KR" sz="1700" b="1" dirty="0" smtClean="0"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coroutine function returns or close</a:t>
                </a:r>
                <a:endParaRPr lang="ko-KR" altLang="en-US" sz="1700" dirty="0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</p:grpSp>
        <p:pic>
          <p:nvPicPr>
            <p:cNvPr id="17" name="그림 10" descr="말풍선_06_5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115" y="3092271"/>
              <a:ext cx="584127" cy="4317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825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생각해보기</a:t>
            </a:r>
            <a:endParaRPr lang="ko-KR" altLang="en-US" dirty="0"/>
          </a:p>
        </p:txBody>
      </p:sp>
      <p:sp>
        <p:nvSpPr>
          <p:cNvPr id="42" name="모서리가 둥근 직사각형 12"/>
          <p:cNvSpPr/>
          <p:nvPr/>
        </p:nvSpPr>
        <p:spPr>
          <a:xfrm>
            <a:off x="503040" y="358612"/>
            <a:ext cx="3672408" cy="556954"/>
          </a:xfrm>
          <a:prstGeom prst="roundRect">
            <a:avLst>
              <a:gd name="adj" fmla="val 20195"/>
            </a:avLst>
          </a:prstGeom>
          <a:noFill/>
        </p:spPr>
        <p:txBody>
          <a:bodyPr wrap="square" anchor="t">
            <a:spAutoFit/>
          </a:bodyPr>
          <a:lstStyle/>
          <a:p>
            <a:pPr marL="0" lvl="1" latinLnBrk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2400" b="1" dirty="0" smtClean="0">
                <a:solidFill>
                  <a:srgbClr val="7689E6"/>
                </a:solidFill>
                <a:latin typeface="Arial" panose="020B0604020202020204" pitchFamily="34" charset="0"/>
                <a:ea typeface="Yoon YGO 530_TT" panose="02090603020101020101" pitchFamily="18" charset="-127"/>
                <a:cs typeface="Arial" panose="020B0604020202020204" pitchFamily="34" charset="0"/>
              </a:rPr>
              <a:t>Objects and classes</a:t>
            </a:r>
            <a:endParaRPr lang="en-US" altLang="ko-KR" sz="2400" b="1" dirty="0">
              <a:solidFill>
                <a:srgbClr val="7689E6"/>
              </a:solidFill>
              <a:latin typeface="Arial" panose="020B0604020202020204" pitchFamily="34" charset="0"/>
              <a:ea typeface="Yoon YGO 530_TT" panose="02090603020101020101" pitchFamily="18" charset="-127"/>
              <a:cs typeface="Arial" panose="020B0604020202020204" pitchFamily="34" charset="0"/>
            </a:endParaRPr>
          </a:p>
        </p:txBody>
      </p:sp>
      <p:cxnSp>
        <p:nvCxnSpPr>
          <p:cNvPr id="43" name="직선 연결선 4"/>
          <p:cNvCxnSpPr/>
          <p:nvPr/>
        </p:nvCxnSpPr>
        <p:spPr>
          <a:xfrm>
            <a:off x="251520" y="987574"/>
            <a:ext cx="3779912" cy="0"/>
          </a:xfrm>
          <a:prstGeom prst="line">
            <a:avLst/>
          </a:prstGeom>
          <a:ln w="12700">
            <a:gradFill>
              <a:gsLst>
                <a:gs pos="21000">
                  <a:srgbClr val="9799ED">
                    <a:lumMod val="67000"/>
                    <a:lumOff val="33000"/>
                  </a:srgbClr>
                </a:gs>
                <a:gs pos="73000">
                  <a:srgbClr val="4C5ED5"/>
                </a:gs>
                <a:gs pos="0">
                  <a:srgbClr val="2540C9"/>
                </a:gs>
                <a:gs pos="100000">
                  <a:schemeClr val="tx2">
                    <a:lumMod val="20000"/>
                    <a:lumOff val="8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13"/>
          <p:cNvSpPr/>
          <p:nvPr/>
        </p:nvSpPr>
        <p:spPr>
          <a:xfrm>
            <a:off x="467544" y="1347614"/>
            <a:ext cx="5184576" cy="379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latinLnBrk="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values used in a program are objects.</a:t>
            </a:r>
          </a:p>
        </p:txBody>
      </p:sp>
      <p:sp>
        <p:nvSpPr>
          <p:cNvPr id="6" name="직사각형 13"/>
          <p:cNvSpPr/>
          <p:nvPr/>
        </p:nvSpPr>
        <p:spPr>
          <a:xfrm>
            <a:off x="433304" y="1923678"/>
            <a:ext cx="5074800" cy="169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 latinLnBrk="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object consists of internal data and method that perform various kinds of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operations.</a:t>
            </a:r>
          </a:p>
          <a:p>
            <a:pPr algn="just" latinLnBrk="0"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&gt;&gt;&gt;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 = [37, 42]   # Create a list object</a:t>
            </a:r>
          </a:p>
          <a:p>
            <a:pPr algn="just" latinLnBrk="0"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&gt;&gt;&gt;</a:t>
            </a:r>
            <a:r>
              <a:rPr lang="en-US" altLang="ko-K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items.append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(73) #Call append() method</a:t>
            </a:r>
          </a:p>
          <a:p>
            <a:pPr algn="just" latinLnBrk="0">
              <a:lnSpc>
                <a:spcPct val="130000"/>
              </a:lnSpc>
              <a:spcBef>
                <a:spcPts val="1200"/>
              </a:spcBef>
              <a:defRPr/>
            </a:pPr>
            <a:endParaRPr lang="en-US" altLang="ko-K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4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생각해보기</a:t>
            </a:r>
            <a:endParaRPr lang="ko-KR" altLang="en-US" dirty="0"/>
          </a:p>
        </p:txBody>
      </p:sp>
      <p:sp>
        <p:nvSpPr>
          <p:cNvPr id="42" name="모서리가 둥근 직사각형 12"/>
          <p:cNvSpPr/>
          <p:nvPr/>
        </p:nvSpPr>
        <p:spPr>
          <a:xfrm>
            <a:off x="503040" y="358612"/>
            <a:ext cx="3672408" cy="556954"/>
          </a:xfrm>
          <a:prstGeom prst="roundRect">
            <a:avLst>
              <a:gd name="adj" fmla="val 20195"/>
            </a:avLst>
          </a:prstGeom>
          <a:noFill/>
        </p:spPr>
        <p:txBody>
          <a:bodyPr wrap="square" anchor="t">
            <a:spAutoFit/>
          </a:bodyPr>
          <a:lstStyle/>
          <a:p>
            <a:pPr marL="0" lvl="1" latinLnBrk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2400" b="1" dirty="0" smtClean="0">
                <a:solidFill>
                  <a:srgbClr val="7689E6"/>
                </a:solidFill>
                <a:latin typeface="Arial" panose="020B0604020202020204" pitchFamily="34" charset="0"/>
                <a:ea typeface="Yoon YGO 530_TT" panose="02090603020101020101" pitchFamily="18" charset="-127"/>
                <a:cs typeface="Arial" panose="020B0604020202020204" pitchFamily="34" charset="0"/>
              </a:rPr>
              <a:t>Objects and classes</a:t>
            </a:r>
            <a:endParaRPr lang="en-US" altLang="ko-KR" sz="2400" b="1" dirty="0">
              <a:solidFill>
                <a:srgbClr val="7689E6"/>
              </a:solidFill>
              <a:latin typeface="Arial" panose="020B0604020202020204" pitchFamily="34" charset="0"/>
              <a:ea typeface="Yoon YGO 530_TT" panose="02090603020101020101" pitchFamily="18" charset="-127"/>
              <a:cs typeface="Arial" panose="020B0604020202020204" pitchFamily="34" charset="0"/>
            </a:endParaRPr>
          </a:p>
        </p:txBody>
      </p:sp>
      <p:cxnSp>
        <p:nvCxnSpPr>
          <p:cNvPr id="43" name="직선 연결선 4"/>
          <p:cNvCxnSpPr/>
          <p:nvPr/>
        </p:nvCxnSpPr>
        <p:spPr>
          <a:xfrm>
            <a:off x="251520" y="987574"/>
            <a:ext cx="3779912" cy="0"/>
          </a:xfrm>
          <a:prstGeom prst="line">
            <a:avLst/>
          </a:prstGeom>
          <a:ln w="12700">
            <a:gradFill>
              <a:gsLst>
                <a:gs pos="21000">
                  <a:srgbClr val="9799ED">
                    <a:lumMod val="67000"/>
                    <a:lumOff val="33000"/>
                  </a:srgbClr>
                </a:gs>
                <a:gs pos="73000">
                  <a:srgbClr val="4C5ED5"/>
                </a:gs>
                <a:gs pos="0">
                  <a:srgbClr val="2540C9"/>
                </a:gs>
                <a:gs pos="100000">
                  <a:schemeClr val="tx2">
                    <a:lumMod val="20000"/>
                    <a:lumOff val="8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13"/>
          <p:cNvSpPr/>
          <p:nvPr/>
        </p:nvSpPr>
        <p:spPr>
          <a:xfrm>
            <a:off x="467544" y="1347614"/>
            <a:ext cx="5184576" cy="699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latinLnBrk="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lists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methods available on an object and is a useful tool for interactive experimentation.</a:t>
            </a:r>
          </a:p>
        </p:txBody>
      </p:sp>
      <p:sp>
        <p:nvSpPr>
          <p:cNvPr id="6" name="직사각형 13"/>
          <p:cNvSpPr/>
          <p:nvPr/>
        </p:nvSpPr>
        <p:spPr>
          <a:xfrm>
            <a:off x="433304" y="2096959"/>
            <a:ext cx="5074800" cy="699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 latinLnBrk="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methods that always begin and end  with a double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underscore.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__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__()</a:t>
            </a:r>
            <a:endParaRPr lang="en-US" altLang="ko-K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생각해보기</a:t>
            </a:r>
            <a:endParaRPr lang="ko-KR" altLang="en-US" dirty="0"/>
          </a:p>
        </p:txBody>
      </p:sp>
      <p:sp>
        <p:nvSpPr>
          <p:cNvPr id="42" name="모서리가 둥근 직사각형 12"/>
          <p:cNvSpPr/>
          <p:nvPr/>
        </p:nvSpPr>
        <p:spPr>
          <a:xfrm>
            <a:off x="503040" y="358612"/>
            <a:ext cx="3672408" cy="556954"/>
          </a:xfrm>
          <a:prstGeom prst="roundRect">
            <a:avLst>
              <a:gd name="adj" fmla="val 20195"/>
            </a:avLst>
          </a:prstGeom>
          <a:noFill/>
        </p:spPr>
        <p:txBody>
          <a:bodyPr wrap="square" anchor="t">
            <a:spAutoFit/>
          </a:bodyPr>
          <a:lstStyle/>
          <a:p>
            <a:pPr marL="0" lvl="1" latinLnBrk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2400" b="1" dirty="0">
                <a:solidFill>
                  <a:srgbClr val="7689E6"/>
                </a:solidFill>
                <a:latin typeface="Arial" panose="020B0604020202020204" pitchFamily="34" charset="0"/>
                <a:ea typeface="Yoon YGO 530_TT" panose="02090603020101020101" pitchFamily="18" charset="-127"/>
                <a:cs typeface="Arial" panose="020B0604020202020204" pitchFamily="34" charset="0"/>
              </a:rPr>
              <a:t>Exceptions</a:t>
            </a:r>
          </a:p>
        </p:txBody>
      </p:sp>
      <p:cxnSp>
        <p:nvCxnSpPr>
          <p:cNvPr id="43" name="직선 연결선 4"/>
          <p:cNvCxnSpPr/>
          <p:nvPr/>
        </p:nvCxnSpPr>
        <p:spPr>
          <a:xfrm>
            <a:off x="251520" y="987574"/>
            <a:ext cx="3779912" cy="0"/>
          </a:xfrm>
          <a:prstGeom prst="line">
            <a:avLst/>
          </a:prstGeom>
          <a:ln w="12700">
            <a:gradFill>
              <a:gsLst>
                <a:gs pos="21000">
                  <a:srgbClr val="9799ED">
                    <a:lumMod val="67000"/>
                    <a:lumOff val="33000"/>
                  </a:srgbClr>
                </a:gs>
                <a:gs pos="73000">
                  <a:srgbClr val="4C5ED5"/>
                </a:gs>
                <a:gs pos="0">
                  <a:srgbClr val="2540C9"/>
                </a:gs>
                <a:gs pos="100000">
                  <a:schemeClr val="tx2">
                    <a:lumMod val="20000"/>
                    <a:lumOff val="8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13"/>
          <p:cNvSpPr/>
          <p:nvPr/>
        </p:nvSpPr>
        <p:spPr>
          <a:xfrm>
            <a:off x="467544" y="1347614"/>
            <a:ext cx="5184576" cy="154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an error occurs in </a:t>
            </a:r>
            <a:r>
              <a:rPr lang="en-US" altLang="ko-K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program,an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exception is raised and a </a:t>
            </a:r>
            <a:r>
              <a:rPr lang="en-US" altLang="ko-K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traceback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message appears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atinLnBrk="0"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ko-K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Traceback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(most recent call last):</a:t>
            </a:r>
          </a:p>
          <a:p>
            <a:pPr latinLnBrk="0"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"foo.py", line 12, in &lt;module&gt;</a:t>
            </a:r>
          </a:p>
          <a:p>
            <a:pPr latinLnBrk="0"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ko-K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IOError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en-US" altLang="ko-K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Errno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2] No such file or directory:   'file.txt‘</a:t>
            </a:r>
          </a:p>
        </p:txBody>
      </p:sp>
      <p:sp>
        <p:nvSpPr>
          <p:cNvPr id="7" name="직사각형 13"/>
          <p:cNvSpPr/>
          <p:nvPr/>
        </p:nvSpPr>
        <p:spPr>
          <a:xfrm>
            <a:off x="467544" y="3096720"/>
            <a:ext cx="5184576" cy="699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ko-K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traceback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message indicates the type of error that occurred, along with its location.</a:t>
            </a:r>
          </a:p>
        </p:txBody>
      </p:sp>
    </p:spTree>
    <p:extLst>
      <p:ext uri="{BB962C8B-B14F-4D97-AF65-F5344CB8AC3E}">
        <p14:creationId xmlns:p14="http://schemas.microsoft.com/office/powerpoint/2010/main" val="176236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5265</TotalTime>
  <Words>527</Words>
  <Application>Microsoft Office PowerPoint</Application>
  <PresentationFormat>On-screen Show (16:9)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테마</vt:lpstr>
      <vt:lpstr>슬라이드 제목(기본)</vt:lpstr>
      <vt:lpstr>생각해보기</vt:lpstr>
      <vt:lpstr>생각해보기</vt:lpstr>
      <vt:lpstr>생각해보기</vt:lpstr>
      <vt:lpstr>생각해보기</vt:lpstr>
      <vt:lpstr>생각해보기</vt:lpstr>
      <vt:lpstr>생각해보기</vt:lpstr>
      <vt:lpstr>생각해보기</vt:lpstr>
      <vt:lpstr>생각해보기</vt:lpstr>
      <vt:lpstr>생각해보기</vt:lpstr>
      <vt:lpstr>생각해보기</vt:lpstr>
      <vt:lpstr>생각해보기</vt:lpstr>
      <vt:lpstr>생각해보기</vt:lpstr>
      <vt:lpstr>생각해보기</vt:lpstr>
      <vt:lpstr>생각해보기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526</cp:revision>
  <dcterms:created xsi:type="dcterms:W3CDTF">2015-08-11T10:18:28Z</dcterms:created>
  <dcterms:modified xsi:type="dcterms:W3CDTF">2017-06-05T09:13:44Z</dcterms:modified>
</cp:coreProperties>
</file>